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34" r:id="rId2"/>
    <p:sldId id="368" r:id="rId3"/>
    <p:sldId id="358" r:id="rId4"/>
    <p:sldId id="333" r:id="rId5"/>
    <p:sldId id="356" r:id="rId6"/>
    <p:sldId id="340" r:id="rId7"/>
    <p:sldId id="369" r:id="rId8"/>
    <p:sldId id="370" r:id="rId9"/>
    <p:sldId id="357" r:id="rId10"/>
    <p:sldId id="362" r:id="rId11"/>
    <p:sldId id="363" r:id="rId12"/>
    <p:sldId id="371" r:id="rId13"/>
    <p:sldId id="372" r:id="rId1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78" autoAdjust="0"/>
  </p:normalViewPr>
  <p:slideViewPr>
    <p:cSldViewPr>
      <p:cViewPr>
        <p:scale>
          <a:sx n="90" d="100"/>
          <a:sy n="90" d="100"/>
        </p:scale>
        <p:origin x="-594"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2F42-7FEF-42B2-AA5D-60F289F7A53F}" type="datetimeFigureOut">
              <a:rPr lang="es-MX" smtClean="0"/>
              <a:pPr/>
              <a:t>21/11/2013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A48E4-E004-454F-81D2-EAC449F4A1C9}" type="slidenum">
              <a:rPr lang="es-MX" smtClean="0"/>
              <a:pPr/>
              <a:t>‹Nº›</a:t>
            </a:fld>
            <a:endParaRPr lang="es-MX"/>
          </a:p>
        </p:txBody>
      </p:sp>
    </p:spTree>
    <p:extLst>
      <p:ext uri="{BB962C8B-B14F-4D97-AF65-F5344CB8AC3E}">
        <p14:creationId xmlns:p14="http://schemas.microsoft.com/office/powerpoint/2010/main" val="141231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E" dirty="0" smtClean="0"/>
              <a:t>En esta presentación</a:t>
            </a:r>
            <a:r>
              <a:rPr lang="es-PE" baseline="0" dirty="0" smtClean="0"/>
              <a:t> revisaremos:</a:t>
            </a:r>
            <a:endParaRPr lang="es-PE" dirty="0"/>
          </a:p>
        </p:txBody>
      </p:sp>
      <p:sp>
        <p:nvSpPr>
          <p:cNvPr id="4" name="3 Marcador de número de diapositiva"/>
          <p:cNvSpPr>
            <a:spLocks noGrp="1"/>
          </p:cNvSpPr>
          <p:nvPr>
            <p:ph type="sldNum" sz="quarter" idx="10"/>
          </p:nvPr>
        </p:nvSpPr>
        <p:spPr/>
        <p:txBody>
          <a:bodyPr/>
          <a:lstStyle/>
          <a:p>
            <a:pPr>
              <a:defRPr/>
            </a:pPr>
            <a:fld id="{C9506768-4292-46D1-8B61-837B300856E7}" type="slidenum">
              <a:rPr lang="es-ES" smtClean="0"/>
              <a:pPr>
                <a:defRPr/>
              </a:pPr>
              <a:t>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4465226"/>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3929014699"/>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290205996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2020471678"/>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4135441371"/>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2123958053"/>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2992009744"/>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3116108411"/>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2096931232"/>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3415604150"/>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97EBC1-800C-4A24-B230-5CD48E31B682}" type="datetimeFigureOut">
              <a:rPr lang="es-PE" smtClean="0"/>
              <a:pPr/>
              <a:t>21/11/2013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BCFBAF3-CB49-427B-B230-94F9F522ACA8}" type="slidenum">
              <a:rPr lang="es-PE" smtClean="0"/>
              <a:pPr/>
              <a:t>‹Nº›</a:t>
            </a:fld>
            <a:endParaRPr lang="es-PE"/>
          </a:p>
        </p:txBody>
      </p:sp>
    </p:spTree>
    <p:extLst>
      <p:ext uri="{BB962C8B-B14F-4D97-AF65-F5344CB8AC3E}">
        <p14:creationId xmlns:p14="http://schemas.microsoft.com/office/powerpoint/2010/main" val="4194260964"/>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7EBC1-800C-4A24-B230-5CD48E31B682}" type="datetimeFigureOut">
              <a:rPr lang="es-PE" smtClean="0"/>
              <a:pPr/>
              <a:t>21/11/2013</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FBAF3-CB49-427B-B230-94F9F522ACA8}" type="slidenum">
              <a:rPr lang="es-PE" smtClean="0"/>
              <a:pPr/>
              <a:t>‹Nº›</a:t>
            </a:fld>
            <a:endParaRPr lang="es-PE"/>
          </a:p>
        </p:txBody>
      </p:sp>
      <p:pic>
        <p:nvPicPr>
          <p:cNvPr id="8" name="7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091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11560" y="404664"/>
            <a:ext cx="7772400" cy="1235536"/>
          </a:xfrm>
          <a:ln>
            <a:miter lim="800000"/>
            <a:headEnd/>
            <a:tailEnd/>
          </a:ln>
          <a:effectLst>
            <a:outerShdw dist="35921" dir="2700000" algn="ctr" rotWithShape="0">
              <a:srgbClr val="CFCFCF"/>
            </a:outerShdw>
          </a:effectLst>
        </p:spPr>
        <p:txBody>
          <a:bodyPr vert="horz" wrap="square" lIns="91440" tIns="45720" rIns="91440" bIns="45720" numCol="1" anchor="t" anchorCtr="0" compatLnSpc="1">
            <a:prstTxWarp prst="textNoShape">
              <a:avLst/>
            </a:prstTxWarp>
            <a:normAutofit fontScale="90000"/>
          </a:bodyPr>
          <a:lstStyle/>
          <a:p>
            <a:r>
              <a:rPr lang="es-PE" sz="3600" b="1" dirty="0">
                <a:solidFill>
                  <a:schemeClr val="tx2">
                    <a:lumMod val="50000"/>
                  </a:schemeClr>
                </a:solidFill>
              </a:rPr>
              <a:t>A</a:t>
            </a:r>
            <a:r>
              <a:rPr lang="es-PE" sz="3600" b="1" dirty="0" smtClean="0">
                <a:solidFill>
                  <a:schemeClr val="tx2">
                    <a:lumMod val="50000"/>
                  </a:schemeClr>
                </a:solidFill>
              </a:rPr>
              <a:t>vances </a:t>
            </a:r>
            <a:r>
              <a:rPr lang="es-PE" sz="3600" b="1" dirty="0">
                <a:solidFill>
                  <a:schemeClr val="tx2">
                    <a:lumMod val="50000"/>
                  </a:schemeClr>
                </a:solidFill>
              </a:rPr>
              <a:t>de actuaciones apoyadas por </a:t>
            </a:r>
            <a:r>
              <a:rPr lang="es-PE" sz="3600" b="1" dirty="0" err="1">
                <a:solidFill>
                  <a:schemeClr val="tx2">
                    <a:lumMod val="50000"/>
                  </a:schemeClr>
                </a:solidFill>
              </a:rPr>
              <a:t>EUROsociAL</a:t>
            </a:r>
            <a:r>
              <a:rPr lang="es-PE" sz="3600" b="1" dirty="0">
                <a:solidFill>
                  <a:schemeClr val="tx2">
                    <a:lumMod val="50000"/>
                  </a:schemeClr>
                </a:solidFill>
              </a:rPr>
              <a:t> II </a:t>
            </a:r>
            <a:r>
              <a:rPr lang="es-PE" sz="2400" dirty="0">
                <a:solidFill>
                  <a:schemeClr val="tx2">
                    <a:lumMod val="50000"/>
                  </a:schemeClr>
                </a:solidFill>
              </a:rPr>
              <a:t>	</a:t>
            </a:r>
            <a:br>
              <a:rPr lang="es-PE" sz="2400" dirty="0">
                <a:solidFill>
                  <a:schemeClr val="tx2">
                    <a:lumMod val="50000"/>
                  </a:schemeClr>
                </a:solidFill>
              </a:rPr>
            </a:br>
            <a:r>
              <a:rPr lang="es-ES_tradnl" sz="2200" b="1" dirty="0" smtClean="0">
                <a:solidFill>
                  <a:srgbClr val="C00000"/>
                </a:solidFill>
                <a:latin typeface="Tahoma" pitchFamily="34" charset="0"/>
              </a:rPr>
              <a:t/>
            </a:r>
            <a:br>
              <a:rPr lang="es-ES_tradnl" sz="2200" b="1" dirty="0" smtClean="0">
                <a:solidFill>
                  <a:srgbClr val="C00000"/>
                </a:solidFill>
                <a:latin typeface="Tahoma" pitchFamily="34" charset="0"/>
              </a:rPr>
            </a:br>
            <a:r>
              <a:rPr lang="es-PE" sz="6000" b="1" dirty="0" smtClean="0">
                <a:solidFill>
                  <a:schemeClr val="bg1">
                    <a:lumMod val="50000"/>
                  </a:schemeClr>
                </a:solidFill>
                <a:effectLst>
                  <a:outerShdw blurRad="38100" dist="38100" dir="2700000" algn="tl">
                    <a:srgbClr val="000000">
                      <a:alpha val="43137"/>
                    </a:srgbClr>
                  </a:outerShdw>
                </a:effectLst>
              </a:rPr>
              <a:t>«</a:t>
            </a:r>
            <a:r>
              <a:rPr lang="es-PE" sz="6000" b="1" dirty="0" smtClean="0">
                <a:solidFill>
                  <a:srgbClr val="C00000"/>
                </a:solidFill>
                <a:effectLst>
                  <a:outerShdw blurRad="38100" dist="38100" dir="2700000" algn="tl">
                    <a:srgbClr val="000000">
                      <a:alpha val="43137"/>
                    </a:srgbClr>
                  </a:outerShdw>
                </a:effectLst>
              </a:rPr>
              <a:t>SUNAT  va a la Escuela</a:t>
            </a:r>
            <a:r>
              <a:rPr lang="es-PE" sz="6000" b="1" dirty="0" smtClean="0">
                <a:solidFill>
                  <a:schemeClr val="bg1">
                    <a:lumMod val="50000"/>
                  </a:schemeClr>
                </a:solidFill>
                <a:effectLst>
                  <a:outerShdw blurRad="38100" dist="38100" dir="2700000" algn="tl">
                    <a:srgbClr val="000000">
                      <a:alpha val="43137"/>
                    </a:srgbClr>
                  </a:outerShdw>
                </a:effectLst>
              </a:rPr>
              <a:t>»</a:t>
            </a:r>
            <a:r>
              <a:rPr lang="es-PE" sz="3600" b="1" dirty="0">
                <a:solidFill>
                  <a:srgbClr val="C00000"/>
                </a:solidFill>
                <a:effectLst>
                  <a:outerShdw blurRad="38100" dist="38100" dir="2700000" algn="tl">
                    <a:srgbClr val="000000">
                      <a:alpha val="43137"/>
                    </a:srgbClr>
                  </a:outerShdw>
                </a:effectLst>
              </a:rPr>
              <a:t/>
            </a:r>
            <a:br>
              <a:rPr lang="es-PE" sz="3600" b="1" dirty="0">
                <a:solidFill>
                  <a:srgbClr val="C00000"/>
                </a:solidFill>
                <a:effectLst>
                  <a:outerShdw blurRad="38100" dist="38100" dir="2700000" algn="tl">
                    <a:srgbClr val="000000">
                      <a:alpha val="43137"/>
                    </a:srgbClr>
                  </a:outerShdw>
                </a:effectLst>
              </a:rPr>
            </a:br>
            <a:r>
              <a:rPr lang="es-PE" dirty="0"/>
              <a:t/>
            </a:r>
            <a:br>
              <a:rPr lang="es-PE" dirty="0"/>
            </a:br>
            <a:endParaRPr lang="es-ES" sz="3600" b="1" i="1" dirty="0" smtClean="0">
              <a:solidFill>
                <a:srgbClr val="C00000"/>
              </a:solidFill>
              <a:latin typeface="Tahoma" pitchFamily="34" charset="0"/>
            </a:endParaRPr>
          </a:p>
        </p:txBody>
      </p:sp>
      <p:sp>
        <p:nvSpPr>
          <p:cNvPr id="2" name="1 CuadroTexto"/>
          <p:cNvSpPr txBox="1"/>
          <p:nvPr/>
        </p:nvSpPr>
        <p:spPr>
          <a:xfrm>
            <a:off x="899592" y="3501008"/>
            <a:ext cx="1624163" cy="369332"/>
          </a:xfrm>
          <a:prstGeom prst="rect">
            <a:avLst/>
          </a:prstGeom>
          <a:noFill/>
        </p:spPr>
        <p:txBody>
          <a:bodyPr wrap="none" rtlCol="0">
            <a:spAutoFit/>
          </a:bodyPr>
          <a:lstStyle/>
          <a:p>
            <a:r>
              <a:rPr lang="es-PE" dirty="0" smtClean="0"/>
              <a:t>Luis Felipe Polo</a:t>
            </a:r>
            <a:endParaRPr lang="es-PE"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611560" y="332656"/>
            <a:ext cx="7495504" cy="1323439"/>
          </a:xfrm>
          <a:prstGeom prst="rect">
            <a:avLst/>
          </a:prstGeom>
        </p:spPr>
        <p:txBody>
          <a:bodyPr wrap="square">
            <a:spAutoFit/>
          </a:bodyPr>
          <a:lstStyle/>
          <a:p>
            <a:pPr algn="ctr"/>
            <a:r>
              <a:rPr lang="es-PE" sz="4000" b="1" dirty="0">
                <a:solidFill>
                  <a:srgbClr val="C00000"/>
                </a:solidFill>
              </a:rPr>
              <a:t>Fase de </a:t>
            </a:r>
            <a:r>
              <a:rPr lang="es-PE" sz="4000" b="1" dirty="0" smtClean="0">
                <a:solidFill>
                  <a:srgbClr val="C00000"/>
                </a:solidFill>
              </a:rPr>
              <a:t>Capacitación 2</a:t>
            </a:r>
          </a:p>
          <a:p>
            <a:pPr algn="ctr"/>
            <a:r>
              <a:rPr lang="es-PE" sz="4000" b="1" dirty="0" smtClean="0">
                <a:solidFill>
                  <a:schemeClr val="bg1">
                    <a:lumMod val="50000"/>
                  </a:schemeClr>
                </a:solidFill>
              </a:rPr>
              <a:t>Enero - Febrero 2014</a:t>
            </a:r>
            <a:endParaRPr lang="es-PE" sz="4000" b="1" dirty="0">
              <a:solidFill>
                <a:schemeClr val="bg1">
                  <a:lumMod val="50000"/>
                </a:schemeClr>
              </a:solidFill>
            </a:endParaRPr>
          </a:p>
        </p:txBody>
      </p:sp>
      <p:sp>
        <p:nvSpPr>
          <p:cNvPr id="12" name="11 Rectángulo"/>
          <p:cNvSpPr/>
          <p:nvPr/>
        </p:nvSpPr>
        <p:spPr>
          <a:xfrm>
            <a:off x="683568" y="2010212"/>
            <a:ext cx="3307603" cy="2954655"/>
          </a:xfrm>
          <a:prstGeom prst="rect">
            <a:avLst/>
          </a:prstGeom>
        </p:spPr>
        <p:txBody>
          <a:bodyPr wrap="square">
            <a:spAutoFit/>
          </a:bodyPr>
          <a:lstStyle/>
          <a:p>
            <a:endParaRPr lang="es-PE" dirty="0">
              <a:solidFill>
                <a:schemeClr val="accent1">
                  <a:lumMod val="50000"/>
                </a:schemeClr>
              </a:solidFill>
            </a:endParaRPr>
          </a:p>
          <a:p>
            <a:r>
              <a:rPr lang="es-PE" sz="2400" dirty="0" smtClean="0">
                <a:solidFill>
                  <a:schemeClr val="accent1">
                    <a:lumMod val="50000"/>
                  </a:schemeClr>
                </a:solidFill>
              </a:rPr>
              <a:t>Los trabajadores que han sido capacitados en octubre,  realizarán la réplica con otros grupos de colaboradores para ampliar el rango de acción</a:t>
            </a:r>
            <a:endParaRPr lang="es-PE" sz="2400" dirty="0">
              <a:solidFill>
                <a:schemeClr val="accent1">
                  <a:lumMod val="50000"/>
                </a:schemeClr>
              </a:solidFill>
            </a:endParaRPr>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39" r="25926"/>
          <a:stretch/>
        </p:blipFill>
        <p:spPr bwMode="auto">
          <a:xfrm>
            <a:off x="4788024" y="1840530"/>
            <a:ext cx="3487587" cy="348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139404"/>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2636912"/>
            <a:ext cx="7776864" cy="2585323"/>
          </a:xfrm>
          <a:prstGeom prst="rect">
            <a:avLst/>
          </a:prstGeom>
        </p:spPr>
        <p:txBody>
          <a:bodyPr wrap="square">
            <a:spAutoFit/>
          </a:bodyPr>
          <a:lstStyle/>
          <a:p>
            <a:r>
              <a:rPr lang="es-PE" dirty="0" smtClean="0">
                <a:solidFill>
                  <a:schemeClr val="accent1">
                    <a:lumMod val="50000"/>
                  </a:schemeClr>
                </a:solidFill>
              </a:rPr>
              <a:t>Durante </a:t>
            </a:r>
            <a:r>
              <a:rPr lang="es-PE" dirty="0">
                <a:solidFill>
                  <a:schemeClr val="accent1">
                    <a:lumMod val="50000"/>
                  </a:schemeClr>
                </a:solidFill>
              </a:rPr>
              <a:t>el inicio del año escolar (marzo) se realizarán las primeras visitas a colegios </a:t>
            </a:r>
            <a:r>
              <a:rPr lang="es-PE" dirty="0" smtClean="0">
                <a:solidFill>
                  <a:schemeClr val="accent1">
                    <a:lumMod val="50000"/>
                  </a:schemeClr>
                </a:solidFill>
              </a:rPr>
              <a:t>en la región Lima</a:t>
            </a:r>
            <a:r>
              <a:rPr lang="es-PE" dirty="0">
                <a:solidFill>
                  <a:schemeClr val="accent1">
                    <a:lumMod val="50000"/>
                  </a:schemeClr>
                </a:solidFill>
              </a:rPr>
              <a:t>. </a:t>
            </a:r>
            <a:endParaRPr lang="es-PE" dirty="0" smtClean="0">
              <a:solidFill>
                <a:schemeClr val="accent1">
                  <a:lumMod val="50000"/>
                </a:schemeClr>
              </a:solidFill>
            </a:endParaRPr>
          </a:p>
          <a:p>
            <a:endParaRPr lang="es-PE" dirty="0">
              <a:solidFill>
                <a:schemeClr val="accent1">
                  <a:lumMod val="50000"/>
                </a:schemeClr>
              </a:solidFill>
            </a:endParaRPr>
          </a:p>
          <a:p>
            <a:r>
              <a:rPr lang="es-PE" dirty="0" smtClean="0">
                <a:solidFill>
                  <a:schemeClr val="accent1">
                    <a:lumMod val="50000"/>
                  </a:schemeClr>
                </a:solidFill>
              </a:rPr>
              <a:t>Paralelamente </a:t>
            </a:r>
            <a:r>
              <a:rPr lang="es-PE" dirty="0">
                <a:solidFill>
                  <a:schemeClr val="accent1">
                    <a:lumMod val="50000"/>
                  </a:schemeClr>
                </a:solidFill>
              </a:rPr>
              <a:t>se seguirá con las capacitaciones y la producción de los nuevos juegos. </a:t>
            </a:r>
            <a:endParaRPr lang="es-PE" dirty="0" smtClean="0">
              <a:solidFill>
                <a:schemeClr val="accent1">
                  <a:lumMod val="50000"/>
                </a:schemeClr>
              </a:solidFill>
            </a:endParaRPr>
          </a:p>
          <a:p>
            <a:endParaRPr lang="es-PE" dirty="0">
              <a:solidFill>
                <a:schemeClr val="accent1">
                  <a:lumMod val="50000"/>
                </a:schemeClr>
              </a:solidFill>
            </a:endParaRPr>
          </a:p>
          <a:p>
            <a:r>
              <a:rPr lang="es-PE" dirty="0" smtClean="0">
                <a:solidFill>
                  <a:schemeClr val="accent1">
                    <a:lumMod val="50000"/>
                  </a:schemeClr>
                </a:solidFill>
              </a:rPr>
              <a:t>Para </a:t>
            </a:r>
            <a:r>
              <a:rPr lang="es-PE" dirty="0">
                <a:solidFill>
                  <a:schemeClr val="accent1">
                    <a:lumMod val="50000"/>
                  </a:schemeClr>
                </a:solidFill>
              </a:rPr>
              <a:t>los meses de abril y mayo se espera contar con un banco de juegos que se </a:t>
            </a:r>
            <a:r>
              <a:rPr lang="es-PE" dirty="0" smtClean="0">
                <a:solidFill>
                  <a:schemeClr val="accent1">
                    <a:lumMod val="50000"/>
                  </a:schemeClr>
                </a:solidFill>
              </a:rPr>
              <a:t>replicará </a:t>
            </a:r>
            <a:r>
              <a:rPr lang="es-PE" dirty="0">
                <a:solidFill>
                  <a:schemeClr val="accent1">
                    <a:lumMod val="50000"/>
                  </a:schemeClr>
                </a:solidFill>
              </a:rPr>
              <a:t>a</a:t>
            </a:r>
            <a:r>
              <a:rPr lang="es-PE" dirty="0" smtClean="0">
                <a:solidFill>
                  <a:schemeClr val="accent1">
                    <a:lumMod val="50000"/>
                  </a:schemeClr>
                </a:solidFill>
              </a:rPr>
              <a:t> </a:t>
            </a:r>
            <a:r>
              <a:rPr lang="es-PE" dirty="0">
                <a:solidFill>
                  <a:schemeClr val="accent1">
                    <a:lumMod val="50000"/>
                  </a:schemeClr>
                </a:solidFill>
              </a:rPr>
              <a:t>nivel nacional (Intendencias Nacionales, Intendencia Lima, Dependencias regionales de Aduanas y de Tributos Internos).</a:t>
            </a:r>
          </a:p>
        </p:txBody>
      </p:sp>
      <p:sp>
        <p:nvSpPr>
          <p:cNvPr id="14" name="13 Rectángulo"/>
          <p:cNvSpPr/>
          <p:nvPr/>
        </p:nvSpPr>
        <p:spPr>
          <a:xfrm>
            <a:off x="611560" y="332656"/>
            <a:ext cx="7495504" cy="1938992"/>
          </a:xfrm>
          <a:prstGeom prst="rect">
            <a:avLst/>
          </a:prstGeom>
        </p:spPr>
        <p:txBody>
          <a:bodyPr wrap="square">
            <a:spAutoFit/>
          </a:bodyPr>
          <a:lstStyle/>
          <a:p>
            <a:pPr algn="ctr"/>
            <a:r>
              <a:rPr lang="es-PE" sz="4000" b="1" dirty="0">
                <a:solidFill>
                  <a:srgbClr val="C00000"/>
                </a:solidFill>
              </a:rPr>
              <a:t>Fase de </a:t>
            </a:r>
            <a:r>
              <a:rPr lang="es-PE" sz="4000" b="1" dirty="0" smtClean="0">
                <a:solidFill>
                  <a:srgbClr val="C00000"/>
                </a:solidFill>
              </a:rPr>
              <a:t>Piloto y producción de nuevos juegos</a:t>
            </a:r>
          </a:p>
          <a:p>
            <a:pPr algn="ctr"/>
            <a:r>
              <a:rPr lang="es-PE" sz="4000" b="1" dirty="0" smtClean="0">
                <a:solidFill>
                  <a:schemeClr val="bg1">
                    <a:lumMod val="50000"/>
                  </a:schemeClr>
                </a:solidFill>
              </a:rPr>
              <a:t>Marzo – Mayo 2014</a:t>
            </a:r>
            <a:endParaRPr lang="es-PE" sz="4000" b="1" dirty="0">
              <a:solidFill>
                <a:schemeClr val="bg1">
                  <a:lumMod val="50000"/>
                </a:schemeClr>
              </a:solidFill>
            </a:endParaRPr>
          </a:p>
        </p:txBody>
      </p:sp>
    </p:spTree>
    <p:extLst>
      <p:ext uri="{BB962C8B-B14F-4D97-AF65-F5344CB8AC3E}">
        <p14:creationId xmlns:p14="http://schemas.microsoft.com/office/powerpoint/2010/main" val="1220506806"/>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47864" y="2000024"/>
            <a:ext cx="2808312" cy="707886"/>
          </a:xfrm>
          <a:prstGeom prst="rect">
            <a:avLst/>
          </a:prstGeom>
          <a:noFill/>
        </p:spPr>
        <p:txBody>
          <a:bodyPr wrap="square" rtlCol="0">
            <a:spAutoFit/>
          </a:bodyPr>
          <a:lstStyle/>
          <a:p>
            <a:r>
              <a:rPr lang="es-PE"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¡GRACIAS!</a:t>
            </a:r>
            <a:endParaRPr lang="es-PE"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03672818"/>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11560" y="404664"/>
            <a:ext cx="7772400" cy="1235536"/>
          </a:xfrm>
          <a:ln>
            <a:miter lim="800000"/>
            <a:headEnd/>
            <a:tailEnd/>
          </a:ln>
          <a:effectLst>
            <a:outerShdw dist="35921" dir="2700000" algn="ctr" rotWithShape="0">
              <a:srgbClr val="CFCFCF"/>
            </a:outerShdw>
          </a:effectLst>
        </p:spPr>
        <p:txBody>
          <a:bodyPr vert="horz" wrap="square" lIns="91440" tIns="45720" rIns="91440" bIns="45720" numCol="1" anchor="t" anchorCtr="0" compatLnSpc="1">
            <a:prstTxWarp prst="textNoShape">
              <a:avLst/>
            </a:prstTxWarp>
            <a:normAutofit fontScale="90000"/>
          </a:bodyPr>
          <a:lstStyle/>
          <a:p>
            <a:r>
              <a:rPr lang="es-PE" sz="3600" b="1" dirty="0">
                <a:solidFill>
                  <a:schemeClr val="tx2">
                    <a:lumMod val="50000"/>
                  </a:schemeClr>
                </a:solidFill>
              </a:rPr>
              <a:t>A</a:t>
            </a:r>
            <a:r>
              <a:rPr lang="es-PE" sz="3600" b="1" dirty="0" smtClean="0">
                <a:solidFill>
                  <a:schemeClr val="tx2">
                    <a:lumMod val="50000"/>
                  </a:schemeClr>
                </a:solidFill>
              </a:rPr>
              <a:t>vances </a:t>
            </a:r>
            <a:r>
              <a:rPr lang="es-PE" sz="3600" b="1" dirty="0">
                <a:solidFill>
                  <a:schemeClr val="tx2">
                    <a:lumMod val="50000"/>
                  </a:schemeClr>
                </a:solidFill>
              </a:rPr>
              <a:t>de actuaciones apoyadas por </a:t>
            </a:r>
            <a:r>
              <a:rPr lang="es-PE" sz="3600" b="1" dirty="0" err="1">
                <a:solidFill>
                  <a:schemeClr val="tx2">
                    <a:lumMod val="50000"/>
                  </a:schemeClr>
                </a:solidFill>
              </a:rPr>
              <a:t>EUROsociAL</a:t>
            </a:r>
            <a:r>
              <a:rPr lang="es-PE" sz="3600" b="1" dirty="0">
                <a:solidFill>
                  <a:schemeClr val="tx2">
                    <a:lumMod val="50000"/>
                  </a:schemeClr>
                </a:solidFill>
              </a:rPr>
              <a:t> II </a:t>
            </a:r>
            <a:r>
              <a:rPr lang="es-PE" sz="2400" dirty="0">
                <a:solidFill>
                  <a:schemeClr val="tx2">
                    <a:lumMod val="50000"/>
                  </a:schemeClr>
                </a:solidFill>
              </a:rPr>
              <a:t>	</a:t>
            </a:r>
            <a:br>
              <a:rPr lang="es-PE" sz="2400" dirty="0">
                <a:solidFill>
                  <a:schemeClr val="tx2">
                    <a:lumMod val="50000"/>
                  </a:schemeClr>
                </a:solidFill>
              </a:rPr>
            </a:br>
            <a:r>
              <a:rPr lang="es-ES_tradnl" sz="2200" b="1" dirty="0" smtClean="0">
                <a:solidFill>
                  <a:srgbClr val="C00000"/>
                </a:solidFill>
                <a:latin typeface="Tahoma" pitchFamily="34" charset="0"/>
              </a:rPr>
              <a:t/>
            </a:r>
            <a:br>
              <a:rPr lang="es-ES_tradnl" sz="2200" b="1" dirty="0" smtClean="0">
                <a:solidFill>
                  <a:srgbClr val="C00000"/>
                </a:solidFill>
                <a:latin typeface="Tahoma" pitchFamily="34" charset="0"/>
              </a:rPr>
            </a:br>
            <a:r>
              <a:rPr lang="es-PE" sz="6000" b="1" dirty="0" smtClean="0">
                <a:solidFill>
                  <a:schemeClr val="bg1">
                    <a:lumMod val="50000"/>
                  </a:schemeClr>
                </a:solidFill>
                <a:effectLst>
                  <a:outerShdw blurRad="38100" dist="38100" dir="2700000" algn="tl">
                    <a:srgbClr val="000000">
                      <a:alpha val="43137"/>
                    </a:srgbClr>
                  </a:outerShdw>
                </a:effectLst>
              </a:rPr>
              <a:t>«</a:t>
            </a:r>
            <a:r>
              <a:rPr lang="es-PE" sz="6000" b="1" dirty="0" smtClean="0">
                <a:solidFill>
                  <a:srgbClr val="C00000"/>
                </a:solidFill>
                <a:effectLst>
                  <a:outerShdw blurRad="38100" dist="38100" dir="2700000" algn="tl">
                    <a:srgbClr val="000000">
                      <a:alpha val="43137"/>
                    </a:srgbClr>
                  </a:outerShdw>
                </a:effectLst>
              </a:rPr>
              <a:t>SUNAT  va a la Escuela</a:t>
            </a:r>
            <a:r>
              <a:rPr lang="es-PE" sz="6000" b="1" dirty="0" smtClean="0">
                <a:solidFill>
                  <a:schemeClr val="bg1">
                    <a:lumMod val="50000"/>
                  </a:schemeClr>
                </a:solidFill>
                <a:effectLst>
                  <a:outerShdw blurRad="38100" dist="38100" dir="2700000" algn="tl">
                    <a:srgbClr val="000000">
                      <a:alpha val="43137"/>
                    </a:srgbClr>
                  </a:outerShdw>
                </a:effectLst>
              </a:rPr>
              <a:t>»</a:t>
            </a:r>
            <a:r>
              <a:rPr lang="es-PE" sz="3600" b="1" dirty="0">
                <a:solidFill>
                  <a:srgbClr val="C00000"/>
                </a:solidFill>
                <a:effectLst>
                  <a:outerShdw blurRad="38100" dist="38100" dir="2700000" algn="tl">
                    <a:srgbClr val="000000">
                      <a:alpha val="43137"/>
                    </a:srgbClr>
                  </a:outerShdw>
                </a:effectLst>
              </a:rPr>
              <a:t/>
            </a:r>
            <a:br>
              <a:rPr lang="es-PE" sz="3600" b="1" dirty="0">
                <a:solidFill>
                  <a:srgbClr val="C00000"/>
                </a:solidFill>
                <a:effectLst>
                  <a:outerShdw blurRad="38100" dist="38100" dir="2700000" algn="tl">
                    <a:srgbClr val="000000">
                      <a:alpha val="43137"/>
                    </a:srgbClr>
                  </a:outerShdw>
                </a:effectLst>
              </a:rPr>
            </a:br>
            <a:r>
              <a:rPr lang="es-PE" dirty="0"/>
              <a:t/>
            </a:r>
            <a:br>
              <a:rPr lang="es-PE" dirty="0"/>
            </a:br>
            <a:endParaRPr lang="es-ES" sz="3600" b="1" i="1" dirty="0" smtClean="0">
              <a:solidFill>
                <a:srgbClr val="C00000"/>
              </a:solidFill>
              <a:latin typeface="Tahoma" pitchFamily="34" charset="0"/>
            </a:endParaRPr>
          </a:p>
        </p:txBody>
      </p:sp>
      <p:sp>
        <p:nvSpPr>
          <p:cNvPr id="2" name="1 CuadroTexto"/>
          <p:cNvSpPr txBox="1"/>
          <p:nvPr/>
        </p:nvSpPr>
        <p:spPr>
          <a:xfrm>
            <a:off x="899592" y="3501008"/>
            <a:ext cx="1624163" cy="369332"/>
          </a:xfrm>
          <a:prstGeom prst="rect">
            <a:avLst/>
          </a:prstGeom>
          <a:noFill/>
        </p:spPr>
        <p:txBody>
          <a:bodyPr wrap="none" rtlCol="0">
            <a:spAutoFit/>
          </a:bodyPr>
          <a:lstStyle/>
          <a:p>
            <a:r>
              <a:rPr lang="es-PE" dirty="0" smtClean="0">
                <a:solidFill>
                  <a:prstClr val="black"/>
                </a:solidFill>
              </a:rPr>
              <a:t>Luis Felipe Polo</a:t>
            </a:r>
            <a:endParaRPr lang="es-PE" dirty="0">
              <a:solidFill>
                <a:prstClr val="black"/>
              </a:solidFill>
            </a:endParaRPr>
          </a:p>
        </p:txBody>
      </p:sp>
    </p:spTree>
    <p:extLst>
      <p:ext uri="{BB962C8B-B14F-4D97-AF65-F5344CB8AC3E}">
        <p14:creationId xmlns:p14="http://schemas.microsoft.com/office/powerpoint/2010/main" val="2307323997"/>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6899" y="332656"/>
            <a:ext cx="7128792" cy="4801314"/>
          </a:xfrm>
          <a:prstGeom prst="rect">
            <a:avLst/>
          </a:prstGeom>
        </p:spPr>
        <p:txBody>
          <a:bodyPr wrap="square">
            <a:spAutoFit/>
          </a:bodyPr>
          <a:lstStyle/>
          <a:p>
            <a:pPr lvl="0" algn="ctr"/>
            <a:r>
              <a:rPr lang="es-ES" sz="4000" b="1" dirty="0">
                <a:solidFill>
                  <a:srgbClr val="C00000"/>
                </a:solidFill>
              </a:rPr>
              <a:t>Programa </a:t>
            </a:r>
            <a:r>
              <a:rPr lang="es-ES" sz="4000" b="1" dirty="0" smtClean="0">
                <a:solidFill>
                  <a:srgbClr val="C00000"/>
                </a:solidFill>
              </a:rPr>
              <a:t>«SUNAT </a:t>
            </a:r>
            <a:r>
              <a:rPr lang="es-ES" sz="4000" b="1" dirty="0">
                <a:solidFill>
                  <a:srgbClr val="C00000"/>
                </a:solidFill>
              </a:rPr>
              <a:t>va la </a:t>
            </a:r>
            <a:r>
              <a:rPr lang="es-ES" sz="4000" b="1" dirty="0" smtClean="0">
                <a:solidFill>
                  <a:srgbClr val="C00000"/>
                </a:solidFill>
              </a:rPr>
              <a:t>escuela»</a:t>
            </a:r>
          </a:p>
          <a:p>
            <a:pPr lvl="0"/>
            <a:endParaRPr lang="es-ES" dirty="0"/>
          </a:p>
          <a:p>
            <a:pPr lvl="0"/>
            <a:r>
              <a:rPr lang="es-ES" sz="2000" b="1" dirty="0" smtClean="0">
                <a:solidFill>
                  <a:schemeClr val="tx2">
                    <a:lumMod val="75000"/>
                  </a:schemeClr>
                </a:solidFill>
              </a:rPr>
              <a:t>OBJETIVO</a:t>
            </a:r>
          </a:p>
          <a:p>
            <a:pPr lvl="0"/>
            <a:endParaRPr lang="es-ES" sz="2000" b="1" dirty="0" smtClean="0">
              <a:solidFill>
                <a:schemeClr val="tx2">
                  <a:lumMod val="75000"/>
                </a:schemeClr>
              </a:solidFill>
            </a:endParaRPr>
          </a:p>
          <a:p>
            <a:r>
              <a:rPr lang="es-ES" sz="1600" dirty="0" smtClean="0">
                <a:solidFill>
                  <a:schemeClr val="tx2">
                    <a:lumMod val="75000"/>
                  </a:schemeClr>
                </a:solidFill>
              </a:rPr>
              <a:t>Funcionarios </a:t>
            </a:r>
            <a:r>
              <a:rPr lang="es-ES" sz="1600" dirty="0">
                <a:solidFill>
                  <a:schemeClr val="tx2">
                    <a:lumMod val="75000"/>
                  </a:schemeClr>
                </a:solidFill>
              </a:rPr>
              <a:t>de la SUNAT </a:t>
            </a:r>
            <a:r>
              <a:rPr lang="es-ES" sz="1600" dirty="0" smtClean="0">
                <a:solidFill>
                  <a:schemeClr val="tx2">
                    <a:lumMod val="75000"/>
                  </a:schemeClr>
                </a:solidFill>
              </a:rPr>
              <a:t>visitan las escuelas </a:t>
            </a:r>
            <a:r>
              <a:rPr lang="es-ES" sz="1600" dirty="0">
                <a:solidFill>
                  <a:schemeClr val="tx2">
                    <a:lumMod val="75000"/>
                  </a:schemeClr>
                </a:solidFill>
              </a:rPr>
              <a:t>de sus hijos o familiares con juegos y herramientas </a:t>
            </a:r>
            <a:r>
              <a:rPr lang="es-ES" sz="1600" dirty="0" smtClean="0">
                <a:solidFill>
                  <a:schemeClr val="tx2">
                    <a:lumMod val="75000"/>
                  </a:schemeClr>
                </a:solidFill>
              </a:rPr>
              <a:t>didácticas para explicar </a:t>
            </a:r>
            <a:r>
              <a:rPr lang="es-ES" sz="1600" dirty="0">
                <a:solidFill>
                  <a:schemeClr val="tx2">
                    <a:lumMod val="75000"/>
                  </a:schemeClr>
                </a:solidFill>
              </a:rPr>
              <a:t>cómo su trabajo cotidiano, contribuye a sostener los bienes y servicios públicos que están a nuestra disposición. </a:t>
            </a:r>
            <a:r>
              <a:rPr lang="es-ES" sz="1600" dirty="0" smtClean="0">
                <a:solidFill>
                  <a:schemeClr val="tx2">
                    <a:lumMod val="75000"/>
                  </a:schemeClr>
                </a:solidFill>
              </a:rPr>
              <a:t>Experiencia aplicada con éxito en  </a:t>
            </a:r>
            <a:r>
              <a:rPr lang="es-ES" sz="1600" dirty="0">
                <a:solidFill>
                  <a:schemeClr val="tx2">
                    <a:lumMod val="75000"/>
                  </a:schemeClr>
                </a:solidFill>
              </a:rPr>
              <a:t>El Salvador, Chile, Costa Rica y Argentina. </a:t>
            </a:r>
            <a:endParaRPr lang="es-PE" sz="1600" dirty="0">
              <a:solidFill>
                <a:schemeClr val="tx2">
                  <a:lumMod val="75000"/>
                </a:schemeClr>
              </a:solidFill>
            </a:endParaRPr>
          </a:p>
          <a:p>
            <a:pPr lvl="0"/>
            <a:endParaRPr lang="es-ES" sz="1600" dirty="0" smtClean="0">
              <a:solidFill>
                <a:schemeClr val="tx2">
                  <a:lumMod val="75000"/>
                </a:schemeClr>
              </a:solidFill>
            </a:endParaRPr>
          </a:p>
          <a:p>
            <a:pPr marL="342900" lvl="0" indent="-342900">
              <a:buAutoNum type="arabicParenR"/>
            </a:pPr>
            <a:r>
              <a:rPr lang="es-ES" sz="1600" dirty="0" smtClean="0">
                <a:solidFill>
                  <a:schemeClr val="tx2">
                    <a:lumMod val="75000"/>
                  </a:schemeClr>
                </a:solidFill>
              </a:rPr>
              <a:t>Propicia </a:t>
            </a:r>
            <a:r>
              <a:rPr lang="es-ES" sz="1600" dirty="0">
                <a:solidFill>
                  <a:schemeClr val="tx2">
                    <a:lumMod val="75000"/>
                  </a:schemeClr>
                </a:solidFill>
              </a:rPr>
              <a:t>la participación de los </a:t>
            </a:r>
            <a:r>
              <a:rPr lang="es-ES" sz="1600" dirty="0" smtClean="0">
                <a:solidFill>
                  <a:schemeClr val="tx2">
                    <a:lumMod val="75000"/>
                  </a:schemeClr>
                </a:solidFill>
              </a:rPr>
              <a:t>colaboradores de la SUNAT en </a:t>
            </a:r>
            <a:r>
              <a:rPr lang="es-ES" sz="1600" dirty="0">
                <a:solidFill>
                  <a:schemeClr val="tx2">
                    <a:lumMod val="75000"/>
                  </a:schemeClr>
                </a:solidFill>
              </a:rPr>
              <a:t>las acciones de cultura </a:t>
            </a:r>
            <a:r>
              <a:rPr lang="es-ES" sz="1600" dirty="0" smtClean="0">
                <a:solidFill>
                  <a:schemeClr val="tx2">
                    <a:lumMod val="75000"/>
                  </a:schemeClr>
                </a:solidFill>
              </a:rPr>
              <a:t>fiscal, ampliando sus recursos y cobertura.</a:t>
            </a:r>
          </a:p>
          <a:p>
            <a:pPr marL="342900" lvl="0" indent="-342900">
              <a:buAutoNum type="arabicParenR"/>
            </a:pPr>
            <a:endParaRPr lang="es-ES" sz="1600" dirty="0" smtClean="0">
              <a:solidFill>
                <a:schemeClr val="tx2">
                  <a:lumMod val="75000"/>
                </a:schemeClr>
              </a:solidFill>
            </a:endParaRPr>
          </a:p>
          <a:p>
            <a:pPr marL="342900" indent="-342900">
              <a:buFontTx/>
              <a:buAutoNum type="arabicParenR"/>
            </a:pPr>
            <a:r>
              <a:rPr lang="es-ES" sz="1600" dirty="0" smtClean="0">
                <a:solidFill>
                  <a:schemeClr val="tx2">
                    <a:lumMod val="75000"/>
                  </a:schemeClr>
                </a:solidFill>
              </a:rPr>
              <a:t>Fortalece en los trabajadores, el sentimiento de </a:t>
            </a:r>
            <a:r>
              <a:rPr lang="es-ES" sz="1600" dirty="0">
                <a:solidFill>
                  <a:schemeClr val="tx2">
                    <a:lumMod val="75000"/>
                  </a:schemeClr>
                </a:solidFill>
              </a:rPr>
              <a:t>pertenencia hacia la </a:t>
            </a:r>
            <a:r>
              <a:rPr lang="es-ES" sz="1600" dirty="0" smtClean="0">
                <a:solidFill>
                  <a:schemeClr val="tx2">
                    <a:lumMod val="75000"/>
                  </a:schemeClr>
                </a:solidFill>
              </a:rPr>
              <a:t>su organización, en la medida que conocen los fundamentos de la función recaudatoria </a:t>
            </a:r>
            <a:r>
              <a:rPr lang="es-ES" sz="1600" dirty="0">
                <a:solidFill>
                  <a:schemeClr val="tx2">
                    <a:lumMod val="75000"/>
                  </a:schemeClr>
                </a:solidFill>
              </a:rPr>
              <a:t>y su relevancia para el beneficio de la </a:t>
            </a:r>
            <a:r>
              <a:rPr lang="es-ES" sz="1600" dirty="0" smtClean="0">
                <a:solidFill>
                  <a:schemeClr val="tx2">
                    <a:lumMod val="75000"/>
                  </a:schemeClr>
                </a:solidFill>
              </a:rPr>
              <a:t>sociedad.</a:t>
            </a:r>
          </a:p>
          <a:p>
            <a:pPr marL="342900" indent="-342900">
              <a:buFontTx/>
              <a:buAutoNum type="arabicParenR"/>
            </a:pPr>
            <a:endParaRPr lang="es-ES" sz="1600" dirty="0"/>
          </a:p>
          <a:p>
            <a:pPr marL="342900" indent="-342900">
              <a:buFontTx/>
              <a:buAutoNum type="arabicParenR"/>
            </a:pPr>
            <a:endParaRPr lang="es-ES" sz="1600" dirty="0"/>
          </a:p>
        </p:txBody>
      </p:sp>
    </p:spTree>
    <p:extLst>
      <p:ext uri="{BB962C8B-B14F-4D97-AF65-F5344CB8AC3E}">
        <p14:creationId xmlns:p14="http://schemas.microsoft.com/office/powerpoint/2010/main" val="1567473490"/>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3705" y="332656"/>
            <a:ext cx="8424936" cy="5647700"/>
          </a:xfrm>
          <a:prstGeom prst="rect">
            <a:avLst/>
          </a:prstGeom>
        </p:spPr>
        <p:txBody>
          <a:bodyPr wrap="square">
            <a:spAutoFit/>
          </a:bodyPr>
          <a:lstStyle/>
          <a:p>
            <a:pPr algn="ctr"/>
            <a:r>
              <a:rPr lang="es-PE" sz="4000" b="1" dirty="0">
                <a:solidFill>
                  <a:srgbClr val="C00000"/>
                </a:solidFill>
              </a:rPr>
              <a:t>M</a:t>
            </a:r>
            <a:r>
              <a:rPr lang="es-PE" sz="4000" b="1" dirty="0" smtClean="0">
                <a:solidFill>
                  <a:srgbClr val="C00000"/>
                </a:solidFill>
              </a:rPr>
              <a:t>ódulos </a:t>
            </a:r>
            <a:r>
              <a:rPr lang="es-PE" sz="4000" b="1" dirty="0">
                <a:solidFill>
                  <a:srgbClr val="C00000"/>
                </a:solidFill>
              </a:rPr>
              <a:t>de </a:t>
            </a:r>
            <a:r>
              <a:rPr lang="es-PE" sz="4000" b="1" dirty="0" smtClean="0">
                <a:solidFill>
                  <a:srgbClr val="C00000"/>
                </a:solidFill>
              </a:rPr>
              <a:t>juego</a:t>
            </a:r>
          </a:p>
          <a:p>
            <a:r>
              <a:rPr lang="es-PE" sz="1600" dirty="0"/>
              <a:t>     </a:t>
            </a:r>
          </a:p>
          <a:p>
            <a:r>
              <a:rPr lang="es-PE" sz="2000" b="1" dirty="0">
                <a:solidFill>
                  <a:schemeClr val="accent1">
                    <a:lumMod val="75000"/>
                  </a:schemeClr>
                </a:solidFill>
              </a:rPr>
              <a:t>La vuelta al país: </a:t>
            </a:r>
            <a:r>
              <a:rPr lang="es-PE" sz="1500" dirty="0"/>
              <a:t>juego que mediante el uso de una ruta de juego y dados, permite a los niños conocer la inversión en cuidado de lugares públicos y diversos impuestos, así como también las diversas actividades económicas. Mediante el uso de mímicas y dibujos cada equipo deberá adivinar el lugar público, la actividad económica o el impuesto de que se trata y así avanzar en el juego. </a:t>
            </a:r>
            <a:endParaRPr lang="es-PE" sz="1500" dirty="0" smtClean="0"/>
          </a:p>
          <a:p>
            <a:endParaRPr lang="es-PE" sz="1500" dirty="0"/>
          </a:p>
          <a:p>
            <a:r>
              <a:rPr lang="es-PE" sz="2000" b="1" dirty="0">
                <a:solidFill>
                  <a:schemeClr val="accent1">
                    <a:lumMod val="75000"/>
                  </a:schemeClr>
                </a:solidFill>
              </a:rPr>
              <a:t>Puerto Frontera: </a:t>
            </a:r>
            <a:r>
              <a:rPr lang="es-PE" sz="1500" dirty="0"/>
              <a:t>es un juego didáctico para explicar en forma sencilla las funciones que cumple la Aduana. Se trata de un dispositivo colgante que tiene un dibujo de un puerto con dos barcos cargueros. </a:t>
            </a:r>
            <a:r>
              <a:rPr lang="es-PE" sz="1500" dirty="0" smtClean="0"/>
              <a:t>En </a:t>
            </a:r>
            <a:r>
              <a:rPr lang="es-PE" sz="1500" dirty="0"/>
              <a:t>los extremos hay carteles con las leyendas "sale" "No sale" Por otro lado hay fichas con dibujos de contenedores con mercancías de distinto tipo. El objetivo del juego es que los niños ubiquen las mercancías en el lugar correcto según se trate de objetos prohibidos u objetos permitidos. </a:t>
            </a:r>
            <a:endParaRPr lang="es-PE" sz="1500" dirty="0" smtClean="0"/>
          </a:p>
          <a:p>
            <a:endParaRPr lang="es-PE" sz="1500" dirty="0"/>
          </a:p>
          <a:p>
            <a:r>
              <a:rPr lang="es-PE" sz="2000" b="1" dirty="0" smtClean="0">
                <a:solidFill>
                  <a:schemeClr val="accent1">
                    <a:lumMod val="75000"/>
                  </a:schemeClr>
                </a:solidFill>
              </a:rPr>
              <a:t>Rompecabezas</a:t>
            </a:r>
            <a:r>
              <a:rPr lang="es-PE" sz="2000" b="1" dirty="0">
                <a:solidFill>
                  <a:schemeClr val="accent1">
                    <a:lumMod val="75000"/>
                  </a:schemeClr>
                </a:solidFill>
              </a:rPr>
              <a:t>: </a:t>
            </a:r>
            <a:r>
              <a:rPr lang="es-PE" sz="1500" dirty="0"/>
              <a:t>para los más chicos se propone un kit de 4 rompecabezas de 12 piezas cada uno que forman diversos lugares públicos. Se juega en grupo y se puede intercambiar en la medida que se van completando. El juego brinda la posibilidad de contarles a los niños desde los lugares más conocidos por ellos, la importancia de los lugares públicos en la vida en comunidad</a:t>
            </a:r>
            <a:r>
              <a:rPr lang="es-PE" sz="1500" dirty="0" smtClean="0"/>
              <a:t>.</a:t>
            </a:r>
          </a:p>
          <a:p>
            <a:endParaRPr lang="es-PE" sz="1500" dirty="0"/>
          </a:p>
          <a:p>
            <a:r>
              <a:rPr lang="es-PE" sz="2000" b="1" dirty="0" err="1">
                <a:solidFill>
                  <a:schemeClr val="accent1">
                    <a:lumMod val="75000"/>
                  </a:schemeClr>
                </a:solidFill>
              </a:rPr>
              <a:t>Memotest</a:t>
            </a:r>
            <a:r>
              <a:rPr lang="es-PE" sz="2000" b="1" dirty="0">
                <a:solidFill>
                  <a:schemeClr val="accent1">
                    <a:lumMod val="75000"/>
                  </a:schemeClr>
                </a:solidFill>
              </a:rPr>
              <a:t>: </a:t>
            </a:r>
            <a:r>
              <a:rPr lang="es-PE" sz="1500" dirty="0"/>
              <a:t>juego de memoria en que los niños tienen la oportunidad de hacer pares entre diversas instituciones públicas y privadas y aprender acerca de la inversión pública y privada. </a:t>
            </a:r>
            <a:endParaRPr lang="es-PE" sz="1500" dirty="0" smtClean="0"/>
          </a:p>
          <a:p>
            <a:endParaRPr lang="es-PE" sz="1500" dirty="0"/>
          </a:p>
        </p:txBody>
      </p:sp>
    </p:spTree>
    <p:extLst>
      <p:ext uri="{BB962C8B-B14F-4D97-AF65-F5344CB8AC3E}">
        <p14:creationId xmlns:p14="http://schemas.microsoft.com/office/powerpoint/2010/main" val="1866462455"/>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9632" y="692696"/>
            <a:ext cx="6768752" cy="4031873"/>
          </a:xfrm>
          <a:prstGeom prst="rect">
            <a:avLst/>
          </a:prstGeom>
          <a:noFill/>
        </p:spPr>
        <p:txBody>
          <a:bodyPr wrap="square" rtlCol="0">
            <a:spAutoFit/>
          </a:bodyPr>
          <a:lstStyle/>
          <a:p>
            <a:pPr algn="ctr"/>
            <a:r>
              <a:rPr lang="es-PE" sz="4000" b="1" dirty="0" smtClean="0">
                <a:solidFill>
                  <a:srgbClr val="C00000"/>
                </a:solidFill>
              </a:rPr>
              <a:t>Fases de Implementación</a:t>
            </a:r>
          </a:p>
          <a:p>
            <a:endParaRPr lang="es-PE" sz="2400" b="1" dirty="0" smtClean="0"/>
          </a:p>
          <a:p>
            <a:endParaRPr lang="es-PE" sz="2400" b="1" dirty="0"/>
          </a:p>
          <a:p>
            <a:r>
              <a:rPr lang="es-PE" sz="2400" b="1" dirty="0" smtClean="0">
                <a:solidFill>
                  <a:srgbClr val="C00000"/>
                </a:solidFill>
              </a:rPr>
              <a:t>FASE 1: </a:t>
            </a:r>
            <a:r>
              <a:rPr lang="es-PE" sz="2400" b="1" dirty="0" smtClean="0">
                <a:solidFill>
                  <a:schemeClr val="tx2">
                    <a:lumMod val="75000"/>
                  </a:schemeClr>
                </a:solidFill>
              </a:rPr>
              <a:t>Capacitación 1  y Producción de Juegos</a:t>
            </a:r>
          </a:p>
          <a:p>
            <a:endParaRPr lang="es-PE" sz="2400" b="1" dirty="0">
              <a:solidFill>
                <a:schemeClr val="tx2">
                  <a:lumMod val="75000"/>
                </a:schemeClr>
              </a:solidFill>
            </a:endParaRPr>
          </a:p>
          <a:p>
            <a:r>
              <a:rPr lang="es-PE" sz="2400" b="1" dirty="0" smtClean="0">
                <a:solidFill>
                  <a:srgbClr val="C00000"/>
                </a:solidFill>
              </a:rPr>
              <a:t>FASE 2: </a:t>
            </a:r>
            <a:r>
              <a:rPr lang="es-PE" sz="2400" b="1" dirty="0" smtClean="0">
                <a:solidFill>
                  <a:schemeClr val="tx2">
                    <a:lumMod val="75000"/>
                  </a:schemeClr>
                </a:solidFill>
              </a:rPr>
              <a:t>Lanzamiento</a:t>
            </a:r>
          </a:p>
          <a:p>
            <a:endParaRPr lang="es-PE" sz="2400" b="1" dirty="0">
              <a:solidFill>
                <a:schemeClr val="tx2">
                  <a:lumMod val="75000"/>
                </a:schemeClr>
              </a:solidFill>
            </a:endParaRPr>
          </a:p>
          <a:p>
            <a:r>
              <a:rPr lang="es-PE" sz="2400" b="1" dirty="0" smtClean="0">
                <a:solidFill>
                  <a:srgbClr val="C00000"/>
                </a:solidFill>
              </a:rPr>
              <a:t>FASE 3: </a:t>
            </a:r>
            <a:r>
              <a:rPr lang="es-PE" sz="2400" b="1" dirty="0" smtClean="0">
                <a:solidFill>
                  <a:schemeClr val="tx2">
                    <a:lumMod val="75000"/>
                  </a:schemeClr>
                </a:solidFill>
              </a:rPr>
              <a:t>Capacitación 2 </a:t>
            </a:r>
          </a:p>
          <a:p>
            <a:endParaRPr lang="es-PE" sz="2400" b="1" dirty="0">
              <a:solidFill>
                <a:schemeClr val="tx2">
                  <a:lumMod val="75000"/>
                </a:schemeClr>
              </a:solidFill>
            </a:endParaRPr>
          </a:p>
          <a:p>
            <a:r>
              <a:rPr lang="es-PE" sz="2400" b="1" dirty="0" smtClean="0">
                <a:solidFill>
                  <a:srgbClr val="C00000"/>
                </a:solidFill>
              </a:rPr>
              <a:t>FASE 4: </a:t>
            </a:r>
            <a:r>
              <a:rPr lang="es-PE" sz="2400" b="1" dirty="0" smtClean="0">
                <a:solidFill>
                  <a:schemeClr val="tx2">
                    <a:lumMod val="75000"/>
                  </a:schemeClr>
                </a:solidFill>
              </a:rPr>
              <a:t>Desarrollo del Piloto  </a:t>
            </a:r>
            <a:endParaRPr lang="es-PE" sz="2400" b="1" dirty="0">
              <a:solidFill>
                <a:schemeClr val="tx2">
                  <a:lumMod val="75000"/>
                </a:schemeClr>
              </a:solidFill>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58396" y="260648"/>
            <a:ext cx="9065299" cy="954107"/>
          </a:xfrm>
          <a:prstGeom prst="rect">
            <a:avLst/>
          </a:prstGeom>
        </p:spPr>
        <p:txBody>
          <a:bodyPr wrap="square">
            <a:spAutoFit/>
          </a:bodyPr>
          <a:lstStyle/>
          <a:p>
            <a:r>
              <a:rPr lang="es-PE" sz="3600" b="1" dirty="0">
                <a:solidFill>
                  <a:srgbClr val="C00000"/>
                </a:solidFill>
              </a:rPr>
              <a:t>Fase de </a:t>
            </a:r>
            <a:r>
              <a:rPr lang="es-PE" sz="3600" b="1" dirty="0" smtClean="0">
                <a:solidFill>
                  <a:srgbClr val="C00000"/>
                </a:solidFill>
              </a:rPr>
              <a:t>Capacitación 1 y Producción de juegos </a:t>
            </a:r>
          </a:p>
          <a:p>
            <a:r>
              <a:rPr lang="es-PE" sz="2000" b="1" dirty="0">
                <a:solidFill>
                  <a:schemeClr val="bg1">
                    <a:lumMod val="50000"/>
                  </a:schemeClr>
                </a:solidFill>
              </a:rPr>
              <a:t>o</a:t>
            </a:r>
            <a:r>
              <a:rPr lang="es-PE" sz="2000" b="1" dirty="0" smtClean="0">
                <a:solidFill>
                  <a:schemeClr val="bg1">
                    <a:lumMod val="50000"/>
                  </a:schemeClr>
                </a:solidFill>
              </a:rPr>
              <a:t>ctubre  - diciembre 2013</a:t>
            </a:r>
            <a:endParaRPr lang="es-PE" sz="2000" b="1" dirty="0">
              <a:solidFill>
                <a:schemeClr val="bg1">
                  <a:lumMod val="50000"/>
                </a:schemeClr>
              </a:solidFill>
            </a:endParaRPr>
          </a:p>
        </p:txBody>
      </p:sp>
      <p:sp>
        <p:nvSpPr>
          <p:cNvPr id="3" name="2 Rectángulo"/>
          <p:cNvSpPr/>
          <p:nvPr/>
        </p:nvSpPr>
        <p:spPr>
          <a:xfrm>
            <a:off x="179512" y="1412776"/>
            <a:ext cx="3024336" cy="3693319"/>
          </a:xfrm>
          <a:prstGeom prst="rect">
            <a:avLst/>
          </a:prstGeom>
        </p:spPr>
        <p:txBody>
          <a:bodyPr wrap="square">
            <a:spAutoFit/>
          </a:bodyPr>
          <a:lstStyle/>
          <a:p>
            <a:r>
              <a:rPr lang="es-PE" b="1" u="sng" dirty="0" smtClean="0">
                <a:solidFill>
                  <a:schemeClr val="tx2">
                    <a:lumMod val="50000"/>
                  </a:schemeClr>
                </a:solidFill>
              </a:rPr>
              <a:t>Capacitación: </a:t>
            </a:r>
          </a:p>
          <a:p>
            <a:endParaRPr lang="es-PE" b="1" u="sng" dirty="0" smtClean="0">
              <a:solidFill>
                <a:schemeClr val="tx2">
                  <a:lumMod val="50000"/>
                </a:schemeClr>
              </a:solidFill>
            </a:endParaRPr>
          </a:p>
          <a:p>
            <a:r>
              <a:rPr lang="es-PE" dirty="0" smtClean="0">
                <a:solidFill>
                  <a:schemeClr val="tx2">
                    <a:lumMod val="75000"/>
                  </a:schemeClr>
                </a:solidFill>
              </a:rPr>
              <a:t>El </a:t>
            </a:r>
            <a:r>
              <a:rPr lang="es-PE" dirty="0">
                <a:solidFill>
                  <a:schemeClr val="tx2">
                    <a:lumMod val="75000"/>
                  </a:schemeClr>
                </a:solidFill>
              </a:rPr>
              <a:t>30 y 31 de </a:t>
            </a:r>
            <a:r>
              <a:rPr lang="es-PE" dirty="0" smtClean="0">
                <a:solidFill>
                  <a:schemeClr val="tx2">
                    <a:lumMod val="75000"/>
                  </a:schemeClr>
                </a:solidFill>
              </a:rPr>
              <a:t>octubre 2013 , con </a:t>
            </a:r>
            <a:r>
              <a:rPr lang="es-PE" dirty="0">
                <a:solidFill>
                  <a:schemeClr val="tx2">
                    <a:lumMod val="75000"/>
                  </a:schemeClr>
                </a:solidFill>
              </a:rPr>
              <a:t>el apoyo de </a:t>
            </a:r>
            <a:r>
              <a:rPr lang="es-PE" dirty="0" err="1">
                <a:solidFill>
                  <a:schemeClr val="tx2">
                    <a:lumMod val="75000"/>
                  </a:schemeClr>
                </a:solidFill>
              </a:rPr>
              <a:t>EUROsociAL</a:t>
            </a:r>
            <a:r>
              <a:rPr lang="es-PE" dirty="0">
                <a:solidFill>
                  <a:schemeClr val="tx2">
                    <a:lumMod val="75000"/>
                  </a:schemeClr>
                </a:solidFill>
              </a:rPr>
              <a:t> </a:t>
            </a:r>
            <a:r>
              <a:rPr lang="es-PE" dirty="0" smtClean="0">
                <a:solidFill>
                  <a:schemeClr val="tx2">
                    <a:lumMod val="75000"/>
                  </a:schemeClr>
                </a:solidFill>
              </a:rPr>
              <a:t>llegaron a Perú , </a:t>
            </a:r>
            <a:r>
              <a:rPr lang="es-PE" dirty="0" smtClean="0">
                <a:solidFill>
                  <a:schemeClr val="accent2">
                    <a:lumMod val="75000"/>
                  </a:schemeClr>
                </a:solidFill>
              </a:rPr>
              <a:t>Jorge Guzmán </a:t>
            </a:r>
            <a:r>
              <a:rPr lang="es-PE" dirty="0" smtClean="0">
                <a:solidFill>
                  <a:schemeClr val="tx2">
                    <a:lumMod val="75000"/>
                  </a:schemeClr>
                </a:solidFill>
              </a:rPr>
              <a:t>de Chile y </a:t>
            </a:r>
            <a:r>
              <a:rPr lang="es-PE" dirty="0" smtClean="0">
                <a:solidFill>
                  <a:schemeClr val="accent2">
                    <a:lumMod val="75000"/>
                  </a:schemeClr>
                </a:solidFill>
              </a:rPr>
              <a:t>Silvia Ramirez </a:t>
            </a:r>
            <a:r>
              <a:rPr lang="es-PE" dirty="0" smtClean="0">
                <a:solidFill>
                  <a:schemeClr val="tx2">
                    <a:lumMod val="75000"/>
                  </a:schemeClr>
                </a:solidFill>
              </a:rPr>
              <a:t>de El Salvador  quienes trabajaron con dos grupos de 40 trabajadores de la SUNAT, de manera interactiva , la mecánica de  los juegos  </a:t>
            </a:r>
            <a:r>
              <a:rPr lang="es-PE" dirty="0">
                <a:solidFill>
                  <a:schemeClr val="tx2">
                    <a:lumMod val="75000"/>
                  </a:schemeClr>
                </a:solidFill>
              </a:rPr>
              <a:t>“La vuelta al País” y “Puerto Frontera”. </a:t>
            </a:r>
          </a:p>
        </p:txBody>
      </p:sp>
      <p:sp>
        <p:nvSpPr>
          <p:cNvPr id="4" name="3 Rectángulo"/>
          <p:cNvSpPr/>
          <p:nvPr/>
        </p:nvSpPr>
        <p:spPr>
          <a:xfrm>
            <a:off x="158397" y="5445224"/>
            <a:ext cx="4989667" cy="1015663"/>
          </a:xfrm>
          <a:prstGeom prst="rect">
            <a:avLst/>
          </a:prstGeom>
        </p:spPr>
        <p:txBody>
          <a:bodyPr wrap="square">
            <a:spAutoFit/>
          </a:bodyPr>
          <a:lstStyle/>
          <a:p>
            <a:r>
              <a:rPr lang="es-PE" b="1" u="sng" dirty="0" smtClean="0">
                <a:solidFill>
                  <a:schemeClr val="tx2">
                    <a:lumMod val="50000"/>
                  </a:schemeClr>
                </a:solidFill>
              </a:rPr>
              <a:t>Producción </a:t>
            </a:r>
            <a:r>
              <a:rPr lang="es-PE" b="1" u="sng" dirty="0">
                <a:solidFill>
                  <a:schemeClr val="tx2">
                    <a:lumMod val="50000"/>
                  </a:schemeClr>
                </a:solidFill>
              </a:rPr>
              <a:t>de los kits de juego </a:t>
            </a:r>
            <a:endParaRPr lang="es-PE" b="1" u="sng" dirty="0" smtClean="0">
              <a:solidFill>
                <a:schemeClr val="tx2">
                  <a:lumMod val="50000"/>
                </a:schemeClr>
              </a:solidFill>
            </a:endParaRPr>
          </a:p>
          <a:p>
            <a:r>
              <a:rPr lang="es-PE" dirty="0" smtClean="0">
                <a:solidFill>
                  <a:schemeClr val="tx2">
                    <a:lumMod val="75000"/>
                  </a:schemeClr>
                </a:solidFill>
              </a:rPr>
              <a:t>Se </a:t>
            </a:r>
            <a:r>
              <a:rPr lang="es-PE" dirty="0">
                <a:solidFill>
                  <a:schemeClr val="tx2">
                    <a:lumMod val="75000"/>
                  </a:schemeClr>
                </a:solidFill>
              </a:rPr>
              <a:t>encuentra en fase de </a:t>
            </a:r>
            <a:r>
              <a:rPr lang="es-PE" dirty="0" smtClean="0">
                <a:solidFill>
                  <a:schemeClr val="tx2">
                    <a:lumMod val="75000"/>
                  </a:schemeClr>
                </a:solidFill>
              </a:rPr>
              <a:t>elaboración  de </a:t>
            </a:r>
            <a:r>
              <a:rPr lang="es-PE" dirty="0" err="1" smtClean="0">
                <a:solidFill>
                  <a:schemeClr val="tx2">
                    <a:lumMod val="75000"/>
                  </a:schemeClr>
                </a:solidFill>
              </a:rPr>
              <a:t>TDRs</a:t>
            </a:r>
            <a:r>
              <a:rPr lang="es-PE" dirty="0" smtClean="0">
                <a:solidFill>
                  <a:schemeClr val="tx2">
                    <a:lumMod val="75000"/>
                  </a:schemeClr>
                </a:solidFill>
              </a:rPr>
              <a:t>.</a:t>
            </a:r>
          </a:p>
          <a:p>
            <a:r>
              <a:rPr lang="es-PE" dirty="0" smtClean="0">
                <a:solidFill>
                  <a:schemeClr val="tx2">
                    <a:lumMod val="75000"/>
                  </a:schemeClr>
                </a:solidFill>
              </a:rPr>
              <a:t>Primer master de juegos : </a:t>
            </a:r>
            <a:r>
              <a:rPr lang="es-PE" sz="2400" b="1" dirty="0" smtClean="0">
                <a:solidFill>
                  <a:schemeClr val="accent2">
                    <a:lumMod val="50000"/>
                  </a:schemeClr>
                </a:solidFill>
              </a:rPr>
              <a:t>diciembre</a:t>
            </a:r>
            <a:endParaRPr lang="es-PE" sz="2400" b="1" dirty="0">
              <a:solidFill>
                <a:schemeClr val="accent2">
                  <a:lumMod val="50000"/>
                </a:scheme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269" y="983662"/>
            <a:ext cx="4157465" cy="277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870"/>
          <a:stretch/>
        </p:blipFill>
        <p:spPr bwMode="auto">
          <a:xfrm>
            <a:off x="4706881" y="3861048"/>
            <a:ext cx="4170304" cy="28146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077923"/>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8 Rectángulo"/>
          <p:cNvSpPr/>
          <p:nvPr/>
        </p:nvSpPr>
        <p:spPr>
          <a:xfrm>
            <a:off x="522174" y="188640"/>
            <a:ext cx="8181407" cy="584775"/>
          </a:xfrm>
          <a:prstGeom prst="rect">
            <a:avLst/>
          </a:prstGeom>
        </p:spPr>
        <p:txBody>
          <a:bodyPr wrap="none">
            <a:spAutoFit/>
          </a:bodyPr>
          <a:lstStyle/>
          <a:p>
            <a:r>
              <a:rPr lang="es-PE" sz="3200" b="1" dirty="0" smtClean="0">
                <a:solidFill>
                  <a:srgbClr val="C00000"/>
                </a:solidFill>
              </a:rPr>
              <a:t>Taller de capacitación 30 y 31 de octubre - Perú</a:t>
            </a:r>
            <a:endParaRPr lang="es-PE" sz="3200"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6" r="12029"/>
          <a:stretch/>
        </p:blipFill>
        <p:spPr bwMode="auto">
          <a:xfrm>
            <a:off x="2627784" y="4542474"/>
            <a:ext cx="3167324" cy="1874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451" r="23748" b="11022"/>
          <a:stretch/>
        </p:blipFill>
        <p:spPr bwMode="auto">
          <a:xfrm>
            <a:off x="5868144" y="4056910"/>
            <a:ext cx="3056958" cy="2801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040" r="15812"/>
          <a:stretch/>
        </p:blipFill>
        <p:spPr bwMode="auto">
          <a:xfrm>
            <a:off x="136915" y="4276325"/>
            <a:ext cx="2356903" cy="2342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8997"/>
          <a:stretch/>
        </p:blipFill>
        <p:spPr bwMode="auto">
          <a:xfrm>
            <a:off x="5213846" y="943897"/>
            <a:ext cx="3522949" cy="2902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19" y="943897"/>
            <a:ext cx="4479355" cy="2989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5065030"/>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9" y="404664"/>
            <a:ext cx="3901151" cy="2603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476"/>
          <a:stretch/>
        </p:blipFill>
        <p:spPr bwMode="auto">
          <a:xfrm>
            <a:off x="76419" y="3820663"/>
            <a:ext cx="2753479" cy="2281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693589"/>
            <a:ext cx="2195289" cy="2344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361041"/>
            <a:ext cx="4050300" cy="269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422"/>
          <a:stretch/>
        </p:blipFill>
        <p:spPr bwMode="auto">
          <a:xfrm>
            <a:off x="2999923" y="3604246"/>
            <a:ext cx="3395208" cy="2468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906077"/>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63423"/>
            <a:ext cx="3619189" cy="2409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284983"/>
            <a:ext cx="6612132" cy="345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83426"/>
            <a:ext cx="3707457" cy="2468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41450"/>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825874"/>
            <a:ext cx="7200800" cy="3477875"/>
          </a:xfrm>
          <a:prstGeom prst="rect">
            <a:avLst/>
          </a:prstGeom>
        </p:spPr>
        <p:txBody>
          <a:bodyPr wrap="square">
            <a:spAutoFit/>
          </a:bodyPr>
          <a:lstStyle/>
          <a:p>
            <a:r>
              <a:rPr lang="es-PE" sz="2000" dirty="0" smtClean="0">
                <a:solidFill>
                  <a:schemeClr val="accent1">
                    <a:lumMod val="50000"/>
                  </a:schemeClr>
                </a:solidFill>
              </a:rPr>
              <a:t>Mediante </a:t>
            </a:r>
            <a:r>
              <a:rPr lang="es-PE" sz="2000" dirty="0">
                <a:solidFill>
                  <a:schemeClr val="accent1">
                    <a:lumMod val="50000"/>
                  </a:schemeClr>
                </a:solidFill>
              </a:rPr>
              <a:t>una campaña interna (con difusión por canales institucionales </a:t>
            </a:r>
            <a:r>
              <a:rPr lang="es-PE" sz="2000" dirty="0" smtClean="0">
                <a:solidFill>
                  <a:schemeClr val="accent1">
                    <a:lumMod val="50000"/>
                  </a:schemeClr>
                </a:solidFill>
              </a:rPr>
              <a:t> </a:t>
            </a:r>
            <a:r>
              <a:rPr lang="es-PE" sz="2000" dirty="0" err="1" smtClean="0">
                <a:solidFill>
                  <a:schemeClr val="accent1">
                    <a:lumMod val="50000"/>
                  </a:schemeClr>
                </a:solidFill>
              </a:rPr>
              <a:t>webmaster</a:t>
            </a:r>
            <a:r>
              <a:rPr lang="es-PE" sz="2000" dirty="0">
                <a:solidFill>
                  <a:schemeClr val="accent1">
                    <a:lumMod val="50000"/>
                  </a:schemeClr>
                </a:solidFill>
              </a:rPr>
              <a:t>, paneles internos, </a:t>
            </a:r>
            <a:r>
              <a:rPr lang="es-PE" sz="2000" dirty="0" smtClean="0">
                <a:solidFill>
                  <a:schemeClr val="accent1">
                    <a:lumMod val="50000"/>
                  </a:schemeClr>
                </a:solidFill>
              </a:rPr>
              <a:t>boletín </a:t>
            </a:r>
            <a:r>
              <a:rPr lang="es-PE" sz="2000" dirty="0">
                <a:solidFill>
                  <a:schemeClr val="accent1">
                    <a:lumMod val="50000"/>
                  </a:schemeClr>
                </a:solidFill>
              </a:rPr>
              <a:t>Comunicándonos, </a:t>
            </a:r>
            <a:r>
              <a:rPr lang="es-PE" sz="2000" dirty="0" smtClean="0">
                <a:solidFill>
                  <a:schemeClr val="accent1">
                    <a:lumMod val="50000"/>
                  </a:schemeClr>
                </a:solidFill>
              </a:rPr>
              <a:t>volantes). </a:t>
            </a:r>
          </a:p>
          <a:p>
            <a:endParaRPr lang="es-PE" sz="2000" dirty="0" smtClean="0">
              <a:solidFill>
                <a:schemeClr val="accent1">
                  <a:lumMod val="50000"/>
                </a:schemeClr>
              </a:solidFill>
            </a:endParaRPr>
          </a:p>
          <a:p>
            <a:r>
              <a:rPr lang="es-PE" sz="2000" dirty="0" smtClean="0">
                <a:solidFill>
                  <a:schemeClr val="accent1">
                    <a:lumMod val="50000"/>
                  </a:schemeClr>
                </a:solidFill>
              </a:rPr>
              <a:t>Se </a:t>
            </a:r>
            <a:r>
              <a:rPr lang="es-PE" sz="2000" dirty="0">
                <a:solidFill>
                  <a:schemeClr val="accent1">
                    <a:lumMod val="50000"/>
                  </a:schemeClr>
                </a:solidFill>
              </a:rPr>
              <a:t>invitará a los colaboradores de SUNAT a participar en </a:t>
            </a:r>
            <a:r>
              <a:rPr lang="es-PE" sz="2000" dirty="0" smtClean="0">
                <a:solidFill>
                  <a:schemeClr val="accent1">
                    <a:lumMod val="50000"/>
                  </a:schemeClr>
                </a:solidFill>
              </a:rPr>
              <a:t>el Programa y </a:t>
            </a:r>
            <a:r>
              <a:rPr lang="es-PE" sz="2000" dirty="0">
                <a:solidFill>
                  <a:schemeClr val="accent1">
                    <a:lumMod val="50000"/>
                  </a:schemeClr>
                </a:solidFill>
              </a:rPr>
              <a:t>se </a:t>
            </a:r>
            <a:r>
              <a:rPr lang="es-PE" sz="2000" dirty="0" smtClean="0">
                <a:solidFill>
                  <a:schemeClr val="accent1">
                    <a:lumMod val="50000"/>
                  </a:schemeClr>
                </a:solidFill>
              </a:rPr>
              <a:t>presentará:</a:t>
            </a:r>
          </a:p>
          <a:p>
            <a:endParaRPr lang="es-PE" sz="2000" dirty="0">
              <a:solidFill>
                <a:schemeClr val="accent1">
                  <a:lumMod val="50000"/>
                </a:schemeClr>
              </a:solidFill>
            </a:endParaRPr>
          </a:p>
          <a:p>
            <a:pPr marL="285750" indent="-285750">
              <a:buFont typeface="Arial" pitchFamily="34" charset="0"/>
              <a:buChar char="•"/>
            </a:pPr>
            <a:r>
              <a:rPr lang="es-PE" sz="2000" dirty="0" smtClean="0">
                <a:solidFill>
                  <a:schemeClr val="accent1">
                    <a:lumMod val="50000"/>
                  </a:schemeClr>
                </a:solidFill>
              </a:rPr>
              <a:t>Metodología </a:t>
            </a:r>
            <a:r>
              <a:rPr lang="es-PE" sz="2000" dirty="0">
                <a:solidFill>
                  <a:schemeClr val="accent1">
                    <a:lumMod val="50000"/>
                  </a:schemeClr>
                </a:solidFill>
              </a:rPr>
              <a:t>de </a:t>
            </a:r>
            <a:r>
              <a:rPr lang="es-PE" sz="2000" dirty="0" smtClean="0">
                <a:solidFill>
                  <a:schemeClr val="accent1">
                    <a:lumMod val="50000"/>
                  </a:schemeClr>
                </a:solidFill>
              </a:rPr>
              <a:t>trabajo</a:t>
            </a:r>
          </a:p>
          <a:p>
            <a:pPr marL="285750" indent="-285750">
              <a:buFont typeface="Arial" pitchFamily="34" charset="0"/>
              <a:buChar char="•"/>
            </a:pPr>
            <a:endParaRPr lang="es-PE" sz="2000" dirty="0">
              <a:solidFill>
                <a:schemeClr val="accent1">
                  <a:lumMod val="50000"/>
                </a:schemeClr>
              </a:solidFill>
            </a:endParaRPr>
          </a:p>
          <a:p>
            <a:pPr marL="285750" indent="-285750">
              <a:buFont typeface="Arial" pitchFamily="34" charset="0"/>
              <a:buChar char="•"/>
            </a:pPr>
            <a:r>
              <a:rPr lang="es-PE" sz="2000" dirty="0" smtClean="0">
                <a:solidFill>
                  <a:schemeClr val="accent1">
                    <a:lumMod val="50000"/>
                  </a:schemeClr>
                </a:solidFill>
              </a:rPr>
              <a:t>Cronograma tentativo</a:t>
            </a:r>
            <a:endParaRPr lang="es-PE" sz="2000" dirty="0">
              <a:solidFill>
                <a:schemeClr val="accent1">
                  <a:lumMod val="50000"/>
                </a:schemeClr>
              </a:solidFill>
            </a:endParaRPr>
          </a:p>
          <a:p>
            <a:r>
              <a:rPr lang="es-PE" sz="2000" dirty="0">
                <a:solidFill>
                  <a:schemeClr val="accent1">
                    <a:lumMod val="50000"/>
                  </a:schemeClr>
                </a:solidFill>
              </a:rPr>
              <a:t> </a:t>
            </a:r>
          </a:p>
        </p:txBody>
      </p:sp>
      <p:sp>
        <p:nvSpPr>
          <p:cNvPr id="5" name="4 Rectángulo"/>
          <p:cNvSpPr/>
          <p:nvPr/>
        </p:nvSpPr>
        <p:spPr>
          <a:xfrm>
            <a:off x="611560" y="332656"/>
            <a:ext cx="7495504" cy="1323439"/>
          </a:xfrm>
          <a:prstGeom prst="rect">
            <a:avLst/>
          </a:prstGeom>
        </p:spPr>
        <p:txBody>
          <a:bodyPr wrap="square">
            <a:spAutoFit/>
          </a:bodyPr>
          <a:lstStyle/>
          <a:p>
            <a:pPr algn="ctr"/>
            <a:r>
              <a:rPr lang="es-PE" sz="4000" b="1" dirty="0">
                <a:solidFill>
                  <a:srgbClr val="C00000"/>
                </a:solidFill>
              </a:rPr>
              <a:t>Fase de </a:t>
            </a:r>
            <a:r>
              <a:rPr lang="es-PE" sz="4000" b="1" dirty="0" smtClean="0">
                <a:solidFill>
                  <a:srgbClr val="C00000"/>
                </a:solidFill>
              </a:rPr>
              <a:t>Lanzamiento</a:t>
            </a:r>
          </a:p>
          <a:p>
            <a:pPr algn="ctr"/>
            <a:r>
              <a:rPr lang="es-PE" sz="4000" b="1" dirty="0" smtClean="0">
                <a:solidFill>
                  <a:schemeClr val="bg1">
                    <a:lumMod val="50000"/>
                  </a:schemeClr>
                </a:solidFill>
              </a:rPr>
              <a:t>Diciembre 2013</a:t>
            </a:r>
            <a:endParaRPr lang="es-PE" sz="4000" b="1" dirty="0">
              <a:solidFill>
                <a:schemeClr val="bg1">
                  <a:lumMod val="50000"/>
                </a:schemeClr>
              </a:solidFill>
            </a:endParaRPr>
          </a:p>
        </p:txBody>
      </p:sp>
    </p:spTree>
    <p:extLst>
      <p:ext uri="{BB962C8B-B14F-4D97-AF65-F5344CB8AC3E}">
        <p14:creationId xmlns:p14="http://schemas.microsoft.com/office/powerpoint/2010/main" val="3020704225"/>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DIAPOSITIVA_INDES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DIAPOSITIVA_INDESTA</Template>
  <TotalTime>2177</TotalTime>
  <Words>442</Words>
  <Application>Microsoft Office PowerPoint</Application>
  <PresentationFormat>Presentación en pantalla (4:3)</PresentationFormat>
  <Paragraphs>65</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DIAPOSITIVA_INDESTA</vt:lpstr>
      <vt:lpstr>Avances de actuaciones apoyadas por EUROsociAL II    «SUNAT  va a la Escuela»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Avances de actuaciones apoyadas por EUROsociAL II    «SUNAT  va a la Escuela»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Estado, sociedad y tributación</dc:title>
  <dc:creator>CARMEN</dc:creator>
  <cp:lastModifiedBy>prueba</cp:lastModifiedBy>
  <cp:revision>135</cp:revision>
  <dcterms:created xsi:type="dcterms:W3CDTF">2013-04-03T10:58:58Z</dcterms:created>
  <dcterms:modified xsi:type="dcterms:W3CDTF">2013-11-22T04:22:01Z</dcterms:modified>
</cp:coreProperties>
</file>